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5143500" cx="9144000"/>
  <p:notesSz cx="6858000" cy="9144000"/>
  <p:embeddedFontLst>
    <p:embeddedFont>
      <p:font typeface="Montserrat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Lato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Montserrat-bold.fntdata"/><Relationship Id="rId21" Type="http://schemas.openxmlformats.org/officeDocument/2006/relationships/slide" Target="slides/slide17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20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9.xml"/><Relationship Id="rId67" Type="http://schemas.openxmlformats.org/officeDocument/2006/relationships/font" Target="fonts/Montserrat-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Lato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www.youtube.com/watch?v=X8TSLkE8dYg" TargetMode="External"/><Relationship Id="rId4" Type="http://schemas.openxmlformats.org/officeDocument/2006/relationships/image" Target="../media/image1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94975" y="238700"/>
            <a:ext cx="8287500" cy="1709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" sz="6500">
                <a:solidFill>
                  <a:srgbClr val="000000"/>
                </a:solidFill>
              </a:rPr>
              <a:t>Report Presentation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256750" y="3417325"/>
            <a:ext cx="46893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18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b="1" lang="en" sz="1800">
                <a:latin typeface="Rockwell"/>
                <a:ea typeface="Rockwell"/>
                <a:cs typeface="Rockwell"/>
                <a:sym typeface="Rockwell"/>
              </a:rPr>
              <a:t>Course Instructor : </a:t>
            </a:r>
            <a:r>
              <a:rPr b="1" lang="en" sz="2400">
                <a:latin typeface="Rockwell"/>
                <a:ea typeface="Rockwell"/>
                <a:cs typeface="Rockwell"/>
                <a:sym typeface="Rockwell"/>
              </a:rPr>
              <a:t>Maheen Islam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latin typeface="Rockwell"/>
                <a:ea typeface="Rockwell"/>
                <a:cs typeface="Rockwell"/>
                <a:sym typeface="Rockwell"/>
              </a:rPr>
              <a:t>Dept. of Computer Science and Engineering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5668775" y="1640675"/>
            <a:ext cx="2029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Section : 01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609750" y="1547375"/>
            <a:ext cx="19245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</a:rPr>
              <a:t>CSE350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4946050" y="3195725"/>
            <a:ext cx="4116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Presented By: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Sakibur Rahman  -  2014-1-60-032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Riajul Islam          -  2014-2-60-087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Akash Ahmed       -  2014-3-60-023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469575" y="1516500"/>
            <a:ext cx="6858000" cy="1807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b="1" lang="en" sz="6500"/>
              <a:t>Artificial </a:t>
            </a:r>
            <a:r>
              <a:rPr b="1" lang="en" sz="4000"/>
              <a:t>Satellites</a:t>
            </a:r>
            <a:r>
              <a:rPr b="1" lang="en" sz="9600"/>
              <a:t>?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8105975" y="198275"/>
            <a:ext cx="851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 title="Placeholder image"/>
          <p:cNvPicPr preferRelativeResize="0"/>
          <p:nvPr/>
        </p:nvPicPr>
        <p:blipFill rotWithShape="1">
          <a:blip r:embed="rId3">
            <a:alphaModFix/>
          </a:blip>
          <a:srcRect b="2489" l="0" r="0" t="2489"/>
          <a:stretch/>
        </p:blipFill>
        <p:spPr>
          <a:xfrm>
            <a:off x="0" y="-28164"/>
            <a:ext cx="9144000" cy="519983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58325" y="428042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This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950" y="1238375"/>
            <a:ext cx="4292100" cy="27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3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0" y="4327075"/>
            <a:ext cx="9144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The International Space Station is the largest satellite in orbit. This file photo of the station was taken in May 2010 by NASA space shuttle astronauts. Credit: NASA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726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265700" y="2449550"/>
            <a:ext cx="4851000" cy="1807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500"/>
              <a:t>Artificial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6500"/>
              <a:t>Satellites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89825" y="67645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6500"/>
              <a:t>Our Goal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5808275" y="3567725"/>
            <a:ext cx="4490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Akash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823850" y="1294625"/>
            <a:ext cx="6745500" cy="2799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3500"/>
              <a:t>Artificial satellite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3500"/>
              <a:t>Invention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3500"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6500"/>
              <a:t>Story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90500" y="458600"/>
            <a:ext cx="87771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800">
                <a:latin typeface="Rockwell"/>
                <a:ea typeface="Rockwell"/>
                <a:cs typeface="Rockwell"/>
                <a:sym typeface="Rockwell"/>
              </a:rPr>
              <a:t>History changed on October 4, 1957, when the Soviet Union successfully launched Sputnik I. The world's first artificial satellite was about the size of a beach ball (58 cm.or 22.8 inches in diameter), weighed only 83.6 kg. or 183.9 pounds, and took about 98 minutes to orbit the Earth on its elliptical path.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1009" t="0"/>
          <a:stretch/>
        </p:blipFill>
        <p:spPr>
          <a:xfrm>
            <a:off x="1802713" y="2045675"/>
            <a:ext cx="5538576" cy="288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1131325" y="205272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idx="4294967295" type="title"/>
          </p:nvPr>
        </p:nvSpPr>
        <p:spPr>
          <a:xfrm>
            <a:off x="2706875" y="1769000"/>
            <a:ext cx="4593300" cy="20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buNone/>
            </a:pPr>
            <a:r>
              <a:rPr b="1" lang="en" sz="6500"/>
              <a:t>Satellites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450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4294967295" type="title"/>
          </p:nvPr>
        </p:nvSpPr>
        <p:spPr>
          <a:xfrm>
            <a:off x="1457900" y="2216300"/>
            <a:ext cx="6881400" cy="178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4500"/>
              <a:t>How satellite works...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8069650" y="2215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/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115325" y="1166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4900" y="2018025"/>
            <a:ext cx="5645100" cy="1329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4000"/>
              <a:t>Types of Satellites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8046350" y="15160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8081325" y="18660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2009850" y="2309575"/>
            <a:ext cx="5124300" cy="1446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b="1" lang="en" sz="5000"/>
              <a:t>Already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/>
              <a:t>We have </a:t>
            </a:r>
            <a:r>
              <a:rPr b="1" lang="en" sz="4500"/>
              <a:t>seen</a:t>
            </a:r>
            <a:r>
              <a:rPr b="1" lang="en"/>
              <a:t>...</a:t>
            </a:r>
            <a:r>
              <a:rPr b="1" lang="en"/>
              <a:t> 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4294967295" type="title"/>
          </p:nvPr>
        </p:nvSpPr>
        <p:spPr>
          <a:xfrm>
            <a:off x="723125" y="1026375"/>
            <a:ext cx="7406100" cy="345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4000"/>
              <a:t>Types, Installation and Operation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4000"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4000"/>
              <a:t>of Satellites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5808275" y="3567725"/>
            <a:ext cx="4490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Sakib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562900" y="1940000"/>
            <a:ext cx="62049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6000">
                <a:solidFill>
                  <a:srgbClr val="FFFFFF"/>
                </a:solidFill>
              </a:rPr>
              <a:t>Is it a satellite?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185300" y="10495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1224650" y="1143000"/>
            <a:ext cx="7336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3500"/>
              <a:t>A satellite is an object in space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3500"/>
          </a:p>
          <a:p>
            <a:pPr indent="0" lvl="0" marL="0">
              <a:spcBef>
                <a:spcPts val="0"/>
              </a:spcBef>
              <a:buNone/>
            </a:pPr>
            <a:r>
              <a:rPr b="1" lang="en" sz="3500"/>
              <a:t>that orbits or circles around a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3500"/>
          </a:p>
          <a:p>
            <a:pPr indent="0" lvl="0" marL="0">
              <a:spcBef>
                <a:spcPts val="0"/>
              </a:spcBef>
              <a:buNone/>
            </a:pPr>
            <a:r>
              <a:rPr b="1" lang="en" sz="3500"/>
              <a:t>bigger object.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71" name="Shape 71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2974125" y="2017775"/>
            <a:ext cx="35805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6500"/>
              <a:t>   Yes</a:t>
            </a:r>
            <a:r>
              <a:rPr lang="en" sz="6500"/>
              <a:t> !!!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974125" y="2017775"/>
            <a:ext cx="35805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6500">
                <a:solidFill>
                  <a:srgbClr val="FFFFFF"/>
                </a:solidFill>
              </a:rPr>
              <a:t>   </a:t>
            </a:r>
            <a:r>
              <a:rPr lang="en" sz="6500"/>
              <a:t>No !!! </a:t>
            </a:r>
            <a:r>
              <a:rPr lang="en" sz="6500">
                <a:solidFill>
                  <a:srgbClr val="FFFFFF"/>
                </a:solidFill>
              </a:rPr>
              <a:t>!!!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2297650" y="1971075"/>
            <a:ext cx="44319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6500"/>
              <a:t> </a:t>
            </a:r>
            <a:r>
              <a:rPr lang="en" sz="6500"/>
              <a:t>Very good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562900" y="1940000"/>
            <a:ext cx="62049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6000">
                <a:solidFill>
                  <a:srgbClr val="FFFFFF"/>
                </a:solidFill>
              </a:rPr>
              <a:t>Is it a satellite?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81650" y="5830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1457925" y="1084700"/>
            <a:ext cx="67179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500"/>
              <a:t>Wrong Answer: No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5000"/>
          </a:p>
          <a:p>
            <a:pPr indent="0" lvl="0" marL="0">
              <a:spcBef>
                <a:spcPts val="0"/>
              </a:spcBef>
              <a:buNone/>
            </a:pPr>
            <a:r>
              <a:rPr b="1" lang="en" sz="5000"/>
              <a:t>Right answer: Yes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2426100" y="898100"/>
            <a:ext cx="6717900" cy="22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50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5000">
                <a:solidFill>
                  <a:srgbClr val="FFFFFF"/>
                </a:solidFill>
              </a:rPr>
              <a:t>Space Station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726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25" y="1026200"/>
            <a:ext cx="6869650" cy="38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1341275" y="1283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600">
                <a:solidFill>
                  <a:srgbClr val="FFFFFF"/>
                </a:solidFill>
              </a:rPr>
              <a:t>How Are Satellites Repaired In Space?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8234400" y="4245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1049700" y="1271300"/>
            <a:ext cx="73479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200"/>
              <a:t>NASA astronauts</a:t>
            </a:r>
            <a:r>
              <a:rPr lang="en" sz="2200"/>
              <a:t> </a:t>
            </a:r>
            <a:r>
              <a:rPr lang="en" sz="3500"/>
              <a:t>Scott Kelly</a:t>
            </a:r>
            <a:r>
              <a:rPr lang="en" sz="2200"/>
              <a:t> and </a:t>
            </a:r>
            <a:r>
              <a:rPr lang="en" sz="3500"/>
              <a:t>Tim Kopra</a:t>
            </a:r>
            <a:r>
              <a:rPr lang="en" sz="2200"/>
              <a:t> will likely </a:t>
            </a:r>
            <a:r>
              <a:rPr b="1" lang="en" sz="3000"/>
              <a:t>perform an unexpected spacewalk</a:t>
            </a:r>
            <a:r>
              <a:rPr lang="en" sz="2200"/>
              <a:t>, </a:t>
            </a:r>
            <a:r>
              <a:rPr b="1" lang="en" sz="2200"/>
              <a:t>to </a:t>
            </a:r>
            <a:r>
              <a:rPr b="1" lang="en" sz="3000"/>
              <a:t>fix a rail car</a:t>
            </a:r>
            <a:r>
              <a:rPr lang="en" sz="2200"/>
              <a:t> that stalled on the outside of the International Space Station  (Dec 21, 2015)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1329650" y="1562875"/>
            <a:ext cx="756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500"/>
              <a:t> </a:t>
            </a:r>
          </a:p>
          <a:p>
            <a:pPr indent="-450850" lvl="0" marL="457200" rtl="0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Natural</a:t>
            </a:r>
          </a:p>
          <a:p>
            <a:pPr indent="-387350" lvl="1" marL="914400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Moon orbiting the Earth</a:t>
            </a:r>
          </a:p>
          <a:p>
            <a:pPr indent="-387350" lvl="1" marL="914400" rtl="0">
              <a:spcBef>
                <a:spcPts val="0"/>
              </a:spcBef>
              <a:buSzPts val="2500"/>
              <a:buChar char="○"/>
            </a:pPr>
            <a:r>
              <a:rPr lang="en"/>
              <a:t>There are dozens upon dozens of natural satellites in the solar system, with almost every planet having at least one moon. Saturn, for example, has at least 53 natural satellites</a:t>
            </a:r>
          </a:p>
          <a:p>
            <a:pPr indent="-450850" lvl="0" marL="457200" rtl="0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b="1" lang="en" sz="3500"/>
              <a:t>Artificial </a:t>
            </a:r>
          </a:p>
          <a:p>
            <a:pPr indent="-387350" lvl="1" marL="914400" rtl="0">
              <a:spcBef>
                <a:spcPts val="0"/>
              </a:spcBef>
              <a:buSzPts val="2500"/>
              <a:buChar char="○"/>
            </a:pPr>
            <a:r>
              <a:rPr lang="en" sz="2500"/>
              <a:t>International Space Station orbiting the Earth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77" name="Shape 77"/>
          <p:cNvSpPr txBox="1"/>
          <p:nvPr/>
        </p:nvSpPr>
        <p:spPr>
          <a:xfrm>
            <a:off x="758100" y="58317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4000"/>
              <a:t>Two kinds of satellites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5808275" y="3567725"/>
            <a:ext cx="4490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Akash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221750" y="1632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1581950" y="1230600"/>
            <a:ext cx="6290700" cy="2285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4500">
                <a:solidFill>
                  <a:srgbClr val="000000"/>
                </a:solidFill>
              </a:rPr>
              <a:t>Satellite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4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3500">
                <a:solidFill>
                  <a:srgbClr val="000000"/>
                </a:solidFill>
              </a:rPr>
              <a:t>  </a:t>
            </a:r>
            <a:r>
              <a:rPr b="1" lang="en" sz="6500">
                <a:solidFill>
                  <a:srgbClr val="000000"/>
                </a:solidFill>
              </a:rPr>
              <a:t>Applications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1458000" y="603725"/>
            <a:ext cx="7380000" cy="99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3500">
                <a:solidFill>
                  <a:srgbClr val="000000"/>
                </a:solidFill>
              </a:rPr>
              <a:t>Long distance transmission of 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458000" y="2099375"/>
            <a:ext cx="67179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rtl="0">
              <a:spcBef>
                <a:spcPts val="0"/>
              </a:spcBef>
              <a:buClr>
                <a:srgbClr val="000000"/>
              </a:buClr>
              <a:buSzPts val="2800"/>
              <a:buFont typeface="Montserrat"/>
              <a:buChar char="●"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Television </a:t>
            </a: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programmes</a:t>
            </a:r>
          </a:p>
          <a:p>
            <a:pPr indent="-406400" lvl="0" marL="457200" rtl="0">
              <a:spcBef>
                <a:spcPts val="0"/>
              </a:spcBef>
              <a:buClr>
                <a:srgbClr val="000000"/>
              </a:buClr>
              <a:buSzPts val="2800"/>
              <a:buFont typeface="Montserrat"/>
              <a:buChar char="●"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Telephones </a:t>
            </a: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communication </a:t>
            </a:r>
          </a:p>
          <a:p>
            <a:pPr indent="-450850" lvl="0" marL="457200" rtl="0">
              <a:spcBef>
                <a:spcPts val="0"/>
              </a:spcBef>
              <a:buClr>
                <a:srgbClr val="000000"/>
              </a:buClr>
              <a:buSzPts val="3500"/>
              <a:buFont typeface="Montserrat"/>
              <a:buChar char="●"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1530775" y="638675"/>
            <a:ext cx="34143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4800">
                <a:solidFill>
                  <a:srgbClr val="000000"/>
                </a:solidFill>
              </a:rPr>
              <a:t>Used for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1714500" y="2122725"/>
            <a:ext cx="67938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Research</a:t>
            </a:r>
            <a:r>
              <a:rPr lang="en" sz="2800"/>
              <a:t> </a:t>
            </a: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Defense</a:t>
            </a:r>
            <a:r>
              <a:rPr lang="en" sz="2800"/>
              <a:t> </a:t>
            </a:r>
          </a:p>
          <a:p>
            <a:pPr indent="-406400" lvl="0" marL="457200" rtl="0">
              <a:spcBef>
                <a:spcPts val="0"/>
              </a:spcBef>
              <a:buSzPts val="2800"/>
              <a:buChar char="●"/>
            </a:pPr>
            <a:r>
              <a:rPr b="1" lang="en" sz="2800"/>
              <a:t>Remote sensing:</a:t>
            </a:r>
            <a:r>
              <a:rPr lang="en" sz="2800"/>
              <a:t> collecting information from a distance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1577450" y="1315175"/>
            <a:ext cx="7038900" cy="2802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b="1" lang="en">
                <a:solidFill>
                  <a:srgbClr val="000000"/>
                </a:solidFill>
              </a:rPr>
              <a:t>GPS: </a:t>
            </a:r>
            <a:r>
              <a:rPr lang="en">
                <a:solidFill>
                  <a:srgbClr val="000000"/>
                </a:solidFill>
              </a:rPr>
              <a:t>Global positioning system</a:t>
            </a: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b="1" lang="en">
                <a:solidFill>
                  <a:srgbClr val="000000"/>
                </a:solidFill>
              </a:rPr>
              <a:t>Weather </a:t>
            </a:r>
            <a:r>
              <a:rPr lang="en">
                <a:solidFill>
                  <a:srgbClr val="000000"/>
                </a:solidFill>
              </a:rPr>
              <a:t>info collection</a:t>
            </a: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b="1" lang="en">
                <a:solidFill>
                  <a:srgbClr val="000000"/>
                </a:solidFill>
              </a:rPr>
              <a:t>Agriculture</a:t>
            </a:r>
          </a:p>
          <a:p>
            <a:pPr indent="-406400" lvl="0" marL="457200" rtl="0">
              <a:spcBef>
                <a:spcPts val="0"/>
              </a:spcBef>
              <a:buClr>
                <a:srgbClr val="000000"/>
              </a:buClr>
              <a:buSzPts val="2800"/>
              <a:buChar char="●"/>
            </a:pPr>
            <a:r>
              <a:rPr b="1" lang="en">
                <a:solidFill>
                  <a:srgbClr val="000000"/>
                </a:solidFill>
              </a:rPr>
              <a:t>Land and ocean features </a:t>
            </a:r>
            <a:br>
              <a:rPr b="1" lang="en">
                <a:solidFill>
                  <a:srgbClr val="000000"/>
                </a:solidFill>
              </a:rPr>
            </a:br>
            <a:r>
              <a:rPr b="1" lang="en">
                <a:solidFill>
                  <a:srgbClr val="000000"/>
                </a:solidFill>
              </a:rPr>
              <a:t>including</a:t>
            </a:r>
            <a:r>
              <a:rPr b="1" lang="en">
                <a:solidFill>
                  <a:srgbClr val="0000FF"/>
                </a:solidFill>
              </a:rPr>
              <a:t> movement of fish in oceans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7999675" y="19825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1787350" y="1746675"/>
            <a:ext cx="7038900" cy="267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3000"/>
              <a:t>Simply saying,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              </a:t>
            </a:r>
            <a:r>
              <a:rPr b="1" lang="en" sz="6500">
                <a:solidFill>
                  <a:srgbClr val="000000"/>
                </a:solidFill>
              </a:rPr>
              <a:t>Where not</a:t>
            </a:r>
            <a:r>
              <a:rPr b="1" lang="en" sz="650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5808275" y="3567725"/>
            <a:ext cx="4490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Sakib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-209950" y="39072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221750" y="1632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1854450" y="1084675"/>
            <a:ext cx="54351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3500"/>
              <a:t>   Satellite</a:t>
            </a:r>
            <a:br>
              <a:rPr b="1" lang="en" sz="3500"/>
            </a:br>
          </a:p>
          <a:p>
            <a:pPr indent="0" lvl="0" marL="0">
              <a:spcBef>
                <a:spcPts val="0"/>
              </a:spcBef>
              <a:buNone/>
            </a:pPr>
            <a:r>
              <a:rPr b="1" lang="en" sz="3500"/>
              <a:t>        </a:t>
            </a:r>
            <a:r>
              <a:rPr b="1" lang="en" sz="6500"/>
              <a:t>Business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500"/>
              <a:t>In previous</a:t>
            </a:r>
            <a:r>
              <a:rPr lang="en"/>
              <a:t>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/>
              <a:t>We’ve seen ...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7896175" y="41637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1644650" y="1516475"/>
            <a:ext cx="6589500" cy="1772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b="1" lang="en" sz="6500"/>
              <a:t>Natural </a:t>
            </a:r>
            <a:r>
              <a:rPr b="1" lang="en" sz="4000"/>
              <a:t>Satellites</a:t>
            </a:r>
            <a:r>
              <a:rPr b="1" lang="en" sz="9600"/>
              <a:t>?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3382325" y="20294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6500"/>
              <a:t>Now...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46800" y="81625"/>
            <a:ext cx="8628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128425" y="9330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096325" y="1969850"/>
            <a:ext cx="73827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5000"/>
              <a:t>Too many Satellites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1096325" y="1969850"/>
            <a:ext cx="73827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5000"/>
              <a:t>Multi billion $ business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4500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</a:t>
            </a:r>
            <a:r>
              <a:rPr lang="en" sz="3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being </a:t>
            </a:r>
            <a:r>
              <a:rPr b="1" lang="en" sz="4500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</a:t>
            </a:r>
            <a:r>
              <a:rPr lang="en" sz="4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building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Times New Roman"/>
              <a:buChar char="●"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" sz="3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digital highways</a:t>
            </a: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all players work together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Times New Roman"/>
              <a:buChar char="●"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striving for</a:t>
            </a:r>
            <a:r>
              <a:rPr b="1"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3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</a:t>
            </a: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Times New Roman"/>
              <a:buChar char="●"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</a:t>
            </a:r>
            <a:r>
              <a:rPr b="1"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3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challenges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Clr>
                <a:srgbClr val="0000FF"/>
              </a:buClr>
              <a:buSzPts val="3000"/>
              <a:buFont typeface="Times New Roman"/>
              <a:buChar char="●"/>
            </a:pPr>
            <a:r>
              <a:rPr b="1" lang="en" sz="3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solve problems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2083475" y="680150"/>
            <a:ext cx="5381100" cy="352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3500"/>
              <a:t>How business works...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he unique executive meeting place for the global satellite communications and information business  http://www.satellite-business.com" id="403" name="Shape 403" title="World Satellite Business Week 2017">
            <a:hlinkClick r:id="rId3"/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445025"/>
            <a:ext cx="8520600" cy="293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4500"/>
              <a:t>Could you please join with me…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	              To Team members...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7922700" y="41287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2904150" y="2341525"/>
            <a:ext cx="59016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4500"/>
              <a:t>Any Questions?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99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4819775" y="2714725"/>
            <a:ext cx="34962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4500"/>
              <a:t>Thank you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7999675" y="23325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/>
              <a:t>6</a:t>
            </a:r>
            <a:r>
              <a:rPr lang="en" sz="4500"/>
              <a:t>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945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81650" y="6997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